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7" r:id="rId3"/>
    <p:sldId id="264" r:id="rId4"/>
    <p:sldId id="268" r:id="rId5"/>
    <p:sldId id="270" r:id="rId6"/>
    <p:sldId id="271" r:id="rId7"/>
    <p:sldId id="272" r:id="rId8"/>
    <p:sldId id="265" r:id="rId9"/>
    <p:sldId id="266" r:id="rId10"/>
    <p:sldId id="273" r:id="rId11"/>
    <p:sldId id="274" r:id="rId12"/>
    <p:sldId id="275" r:id="rId13"/>
    <p:sldId id="277" r:id="rId14"/>
    <p:sldId id="279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2813-4C9F-4802-9ECE-1809170963B0}" type="datetimeFigureOut">
              <a:rPr lang="en-US" smtClean="0"/>
              <a:pPr/>
              <a:t>10/17/2012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E670-FF70-43F0-962E-F351243E2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2813-4C9F-4802-9ECE-1809170963B0}" type="datetimeFigureOut">
              <a:rPr lang="en-US" smtClean="0"/>
              <a:pPr/>
              <a:t>10/17/2012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E670-FF70-43F0-962E-F351243E26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2813-4C9F-4802-9ECE-1809170963B0}" type="datetimeFigureOut">
              <a:rPr lang="en-US" smtClean="0"/>
              <a:pPr/>
              <a:t>10/17/2012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E670-FF70-43F0-962E-F351243E26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2813-4C9F-4802-9ECE-1809170963B0}" type="datetimeFigureOut">
              <a:rPr lang="en-US" smtClean="0"/>
              <a:pPr/>
              <a:t>10/17/2012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E670-FF70-43F0-962E-F351243E26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2813-4C9F-4802-9ECE-1809170963B0}" type="datetimeFigureOut">
              <a:rPr lang="en-US" smtClean="0"/>
              <a:pPr/>
              <a:t>10/17/2012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E670-FF70-43F0-962E-F351243E26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2813-4C9F-4802-9ECE-1809170963B0}" type="datetimeFigureOut">
              <a:rPr lang="en-US" smtClean="0"/>
              <a:pPr/>
              <a:t>10/17/2012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E670-FF70-43F0-962E-F351243E26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2813-4C9F-4802-9ECE-1809170963B0}" type="datetimeFigureOut">
              <a:rPr lang="en-US" smtClean="0"/>
              <a:pPr/>
              <a:t>10/17/2012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E670-FF70-43F0-962E-F351243E26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2813-4C9F-4802-9ECE-1809170963B0}" type="datetimeFigureOut">
              <a:rPr lang="en-US" smtClean="0"/>
              <a:pPr/>
              <a:t>10/17/2012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E670-FF70-43F0-962E-F351243E26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2813-4C9F-4802-9ECE-1809170963B0}" type="datetimeFigureOut">
              <a:rPr lang="en-US" smtClean="0"/>
              <a:pPr/>
              <a:t>10/17/2012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E670-FF70-43F0-962E-F351243E26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2813-4C9F-4802-9ECE-1809170963B0}" type="datetimeFigureOut">
              <a:rPr lang="en-US" smtClean="0"/>
              <a:pPr/>
              <a:t>10/17/2012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E670-FF70-43F0-962E-F351243E26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ACC2813-4C9F-4802-9ECE-1809170963B0}" type="datetimeFigureOut">
              <a:rPr lang="en-US" smtClean="0"/>
              <a:pPr/>
              <a:t>10/17/2012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530E670-FF70-43F0-962E-F351243E26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ACC2813-4C9F-4802-9ECE-1809170963B0}" type="datetimeFigureOut">
              <a:rPr lang="en-US" smtClean="0"/>
              <a:pPr/>
              <a:t>10/17/2012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530E670-FF70-43F0-962E-F351243E261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lyic.org.uk/support/professionals.html" TargetMode="External"/><Relationship Id="rId2" Type="http://schemas.openxmlformats.org/officeDocument/2006/relationships/hyperlink" Target="http://www.galyic.org.uk/docs/pace_report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Suicide Prevention Strategy, 2011:</a:t>
            </a:r>
            <a:br>
              <a:rPr lang="en-GB" dirty="0" smtClean="0"/>
            </a:br>
            <a:r>
              <a:rPr lang="en-GB" dirty="0" err="1" smtClean="0"/>
              <a:t>LGBTs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Jan Bridget</a:t>
            </a:r>
          </a:p>
          <a:p>
            <a:r>
              <a:rPr lang="en-GB" dirty="0" err="1" smtClean="0"/>
              <a:t>www.galyic.org.uk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Effective Partnerships</a:t>
            </a:r>
            <a:endParaRPr lang="en-GB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071538" y="2214554"/>
            <a:ext cx="664373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Health and </a:t>
            </a:r>
            <a:r>
              <a:rPr lang="en-GB" dirty="0" err="1" smtClean="0"/>
              <a:t>Wellbeing</a:t>
            </a:r>
            <a:r>
              <a:rPr lang="en-GB" dirty="0" smtClean="0"/>
              <a:t> Boards</a:t>
            </a:r>
            <a:endParaRPr lang="en-GB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714488"/>
            <a:ext cx="778674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Assessing local needs</a:t>
            </a:r>
            <a:endParaRPr lang="en-GB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857364"/>
            <a:ext cx="7286676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www.galyic.org.uk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Support/health/health inequalities</a:t>
            </a:r>
          </a:p>
          <a:p>
            <a:r>
              <a:rPr lang="en-GB" dirty="0" smtClean="0"/>
              <a:t>Support/health/mental health</a:t>
            </a:r>
          </a:p>
          <a:p>
            <a:r>
              <a:rPr lang="en-GB" dirty="0" smtClean="0"/>
              <a:t>Support/health/substance misuse</a:t>
            </a:r>
          </a:p>
          <a:p>
            <a:r>
              <a:rPr lang="en-GB" dirty="0" smtClean="0"/>
              <a:t>Support/coming out</a:t>
            </a:r>
          </a:p>
          <a:p>
            <a:r>
              <a:rPr lang="en-GB" dirty="0" smtClean="0"/>
              <a:t>Support/bullying</a:t>
            </a:r>
          </a:p>
          <a:p>
            <a:r>
              <a:rPr lang="en-GB" dirty="0" smtClean="0"/>
              <a:t>Support/housing</a:t>
            </a:r>
          </a:p>
          <a:p>
            <a:r>
              <a:rPr lang="en-GB" dirty="0" smtClean="0"/>
              <a:t>Support/parents</a:t>
            </a:r>
          </a:p>
          <a:p>
            <a:r>
              <a:rPr lang="en-GB" dirty="0" smtClean="0"/>
              <a:t>Support/professionals</a:t>
            </a:r>
          </a:p>
          <a:p>
            <a:r>
              <a:rPr lang="en-GB" dirty="0" smtClean="0"/>
              <a:t>Training/training packages: </a:t>
            </a:r>
          </a:p>
          <a:p>
            <a:pPr lvl="1"/>
            <a:r>
              <a:rPr lang="en-GB" dirty="0" smtClean="0"/>
              <a:t>on-line training programme</a:t>
            </a:r>
          </a:p>
          <a:p>
            <a:pPr lvl="1"/>
            <a:r>
              <a:rPr lang="en-GB" dirty="0" smtClean="0"/>
              <a:t>supporting LGBT young people in education</a:t>
            </a:r>
          </a:p>
          <a:p>
            <a:r>
              <a:rPr lang="en-GB" smtClean="0"/>
              <a:t>News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 descr="demo165.jpeg"/>
          <p:cNvPicPr>
            <a:picLocks noGrp="1" noChangeAspect="1"/>
          </p:cNvPicPr>
          <p:nvPr isPhoto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3400" y="6858000"/>
            <a:ext cx="4643438" cy="457200"/>
          </a:xfrm>
          <a:prstGeom prst="rect">
            <a:avLst/>
          </a:prstGeom>
          <a:solidFill>
            <a:schemeClr val="bg1">
              <a:alpha val="7294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sz="2400" b="1">
              <a:solidFill>
                <a:srgbClr val="0033CC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move forward?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How ensure health and care, education and voluntary sector staff aware higher rates of mental distress, substance misuse, suicide ideation and self harm amongst </a:t>
            </a:r>
            <a:r>
              <a:rPr lang="en-GB" dirty="0" err="1" smtClean="0"/>
              <a:t>LGBTs</a:t>
            </a:r>
            <a:r>
              <a:rPr lang="en-GB" dirty="0" smtClean="0"/>
              <a:t>?</a:t>
            </a:r>
          </a:p>
          <a:p>
            <a:r>
              <a:rPr lang="en-GB" dirty="0" smtClean="0"/>
              <a:t>How access </a:t>
            </a:r>
            <a:r>
              <a:rPr lang="en-GB" dirty="0" err="1" smtClean="0"/>
              <a:t>PACE’s</a:t>
            </a:r>
            <a:r>
              <a:rPr lang="en-GB" dirty="0" smtClean="0"/>
              <a:t> Where to Turn?</a:t>
            </a:r>
          </a:p>
          <a:p>
            <a:r>
              <a:rPr lang="en-GB" dirty="0" smtClean="0"/>
              <a:t>How ensure Health and </a:t>
            </a:r>
            <a:r>
              <a:rPr lang="en-GB" dirty="0" err="1" smtClean="0"/>
              <a:t>Wellbeing</a:t>
            </a:r>
            <a:r>
              <a:rPr lang="en-GB" dirty="0" smtClean="0"/>
              <a:t> Board includes LGBT issues?</a:t>
            </a:r>
          </a:p>
          <a:p>
            <a:r>
              <a:rPr lang="en-GB" dirty="0" smtClean="0"/>
              <a:t>How include </a:t>
            </a:r>
            <a:r>
              <a:rPr lang="en-GB" dirty="0" err="1" smtClean="0"/>
              <a:t>LGBTs</a:t>
            </a:r>
            <a:r>
              <a:rPr lang="en-GB" dirty="0" smtClean="0"/>
              <a:t> in local assessments?</a:t>
            </a:r>
          </a:p>
          <a:p>
            <a:r>
              <a:rPr lang="en-GB" dirty="0" smtClean="0"/>
              <a:t>How develop tailored services for </a:t>
            </a:r>
            <a:r>
              <a:rPr lang="en-GB" dirty="0" err="1" smtClean="0"/>
              <a:t>LGBTs</a:t>
            </a:r>
            <a:r>
              <a:rPr lang="en-GB" dirty="0" smtClean="0"/>
              <a:t>?</a:t>
            </a:r>
          </a:p>
          <a:p>
            <a:r>
              <a:rPr lang="en-GB" dirty="0" smtClean="0"/>
              <a:t>What </a:t>
            </a:r>
            <a:r>
              <a:rPr lang="en-GB" dirty="0" err="1" smtClean="0"/>
              <a:t>targetted</a:t>
            </a:r>
            <a:r>
              <a:rPr lang="en-GB" dirty="0" smtClean="0"/>
              <a:t> local support is there for </a:t>
            </a:r>
            <a:r>
              <a:rPr lang="en-GB" dirty="0" err="1" smtClean="0"/>
              <a:t>LGBTs</a:t>
            </a:r>
            <a:r>
              <a:rPr lang="en-GB" dirty="0" smtClean="0"/>
              <a:t>, in particular for youth, older </a:t>
            </a:r>
            <a:r>
              <a:rPr lang="en-GB" dirty="0" err="1" smtClean="0"/>
              <a:t>LGBTs</a:t>
            </a:r>
            <a:r>
              <a:rPr lang="en-GB" dirty="0" smtClean="0"/>
              <a:t>, mental health, substance misuse?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All Areas are Relevant to </a:t>
            </a:r>
            <a:r>
              <a:rPr lang="en-GB" dirty="0" err="1" smtClean="0"/>
              <a:t>LGBTs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High Risk Groups:  </a:t>
            </a:r>
          </a:p>
          <a:p>
            <a:pPr lvl="1"/>
            <a:r>
              <a:rPr lang="en-GB" dirty="0" smtClean="0"/>
              <a:t>young and middle aged men</a:t>
            </a:r>
          </a:p>
          <a:p>
            <a:pPr lvl="1"/>
            <a:r>
              <a:rPr lang="en-GB" dirty="0" smtClean="0"/>
              <a:t>people with a history of self-harm</a:t>
            </a:r>
          </a:p>
          <a:p>
            <a:r>
              <a:rPr lang="en-GB" dirty="0" smtClean="0"/>
              <a:t> Tailor approaches to improve mental health in specific groups, including:</a:t>
            </a:r>
          </a:p>
          <a:p>
            <a:pPr lvl="1"/>
            <a:r>
              <a:rPr lang="en-GB" dirty="0" smtClean="0"/>
              <a:t> Survivors of abuse and violence</a:t>
            </a:r>
          </a:p>
          <a:p>
            <a:pPr lvl="1"/>
            <a:r>
              <a:rPr lang="en-GB" dirty="0" smtClean="0"/>
              <a:t> Children and young people</a:t>
            </a:r>
          </a:p>
          <a:p>
            <a:pPr lvl="1"/>
            <a:r>
              <a:rPr lang="en-GB" dirty="0" smtClean="0"/>
              <a:t> People who misuse drugs or alcohol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LGBTs</a:t>
            </a:r>
            <a:r>
              <a:rPr lang="en-GB" dirty="0" smtClean="0"/>
              <a:t> (first time such a high profile)</a:t>
            </a:r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Awareness of LGBT vulnerabilities</a:t>
            </a:r>
            <a:endParaRPr lang="en-GB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571612"/>
            <a:ext cx="7215238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LGBTs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Reference to previous research (reveals male bias i.e. emphasises gay and bisexual men)</a:t>
            </a:r>
          </a:p>
          <a:p>
            <a:r>
              <a:rPr lang="en-GB" dirty="0" smtClean="0"/>
              <a:t>More recent research shows lesbians, bisexual women and transgender people just as vulnerable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Youth Chances, Interim, 2012</a:t>
            </a:r>
            <a:br>
              <a:rPr lang="en-GB" sz="3600" dirty="0" smtClean="0"/>
            </a:br>
            <a:r>
              <a:rPr lang="en-GB" sz="3600" dirty="0" smtClean="0"/>
              <a:t> (2,840, 16-25s): Self </a:t>
            </a:r>
            <a:r>
              <a:rPr lang="en-GB" sz="3600" dirty="0"/>
              <a:t>H</a:t>
            </a:r>
            <a:r>
              <a:rPr lang="en-GB" sz="3600" dirty="0" smtClean="0"/>
              <a:t>arm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Over half of LGBQ respondents (53%) have hurt themselves on purpose (self-harmed).</a:t>
            </a:r>
          </a:p>
          <a:p>
            <a:r>
              <a:rPr lang="en-GB" dirty="0" smtClean="0"/>
              <a:t>67% of female LGBQ respondents have hurt themselves on purpose, compared to 36% of male LGBQ respondents</a:t>
            </a:r>
          </a:p>
          <a:p>
            <a:r>
              <a:rPr lang="en-GB" dirty="0" smtClean="0"/>
              <a:t>Three-quarters (75%) of transgender respondents have  hurt themselves on purpose, with a staggering 27% still actively self-harming.</a:t>
            </a:r>
          </a:p>
          <a:p>
            <a:r>
              <a:rPr lang="en-GB" dirty="0" smtClean="0"/>
              <a:t>The reported rate of self-harm amongst LGBTQ young people is higher than national statistics show; with respondents to the Youth Chances survey reporting rates of self-harm that are nearly 4 times higher in women and 5 times higher in men.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LGF: 4,000 </a:t>
            </a:r>
            <a:r>
              <a:rPr lang="en-GB" dirty="0" err="1" smtClean="0"/>
              <a:t>LGBs</a:t>
            </a:r>
            <a:r>
              <a:rPr lang="en-GB" dirty="0" smtClean="0"/>
              <a:t> 2012:</a:t>
            </a:r>
            <a:br>
              <a:rPr lang="en-GB" dirty="0" smtClean="0"/>
            </a:br>
            <a:r>
              <a:rPr lang="en-GB" dirty="0" smtClean="0"/>
              <a:t> substance misuse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1/5th </a:t>
            </a:r>
            <a:r>
              <a:rPr lang="en-GB" dirty="0"/>
              <a:t>scored as dependent on a substance, and </a:t>
            </a:r>
            <a:r>
              <a:rPr lang="en-GB" dirty="0" smtClean="0"/>
              <a:t>1/4 </a:t>
            </a:r>
            <a:r>
              <a:rPr lang="en-GB" dirty="0"/>
              <a:t>showed at least one indicator of dependency; </a:t>
            </a:r>
            <a:endParaRPr lang="en-GB" dirty="0" smtClean="0"/>
          </a:p>
          <a:p>
            <a:r>
              <a:rPr lang="en-GB" dirty="0" smtClean="0"/>
              <a:t>34</a:t>
            </a:r>
            <a:r>
              <a:rPr lang="en-GB" dirty="0"/>
              <a:t>% of gay and bisexual men and 29% of lesbian and bisexual women binge-drink at least </a:t>
            </a:r>
            <a:r>
              <a:rPr lang="en-GB" dirty="0" smtClean="0"/>
              <a:t>once </a:t>
            </a:r>
            <a:r>
              <a:rPr lang="en-GB" dirty="0"/>
              <a:t>or twice a week, around twice as common than in the wider </a:t>
            </a:r>
            <a:r>
              <a:rPr lang="en-GB" dirty="0" smtClean="0"/>
              <a:t>population;</a:t>
            </a:r>
          </a:p>
          <a:p>
            <a:r>
              <a:rPr lang="en-GB" dirty="0" smtClean="0"/>
              <a:t>35</a:t>
            </a:r>
            <a:r>
              <a:rPr lang="en-GB" dirty="0"/>
              <a:t>% of those surveyed had taken at least one illicit substance in the last month, which is around seven times more common than in the general </a:t>
            </a:r>
            <a:r>
              <a:rPr lang="en-GB" dirty="0" smtClean="0"/>
              <a:t>population;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PACE:  Where to Turn?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hlinkClick r:id="rId2"/>
              </a:rPr>
              <a:t>http://www.galyic.org.uk/docs/pace_report.pdf</a:t>
            </a:r>
            <a:endParaRPr lang="en-GB" dirty="0" smtClean="0"/>
          </a:p>
          <a:p>
            <a:r>
              <a:rPr lang="en-GB" dirty="0" smtClean="0"/>
              <a:t>Includes several references to Gay and Lesbian Youth in Calderdale including the use of the Needs Assessment Tool as  “impressive and comprehensive.”</a:t>
            </a:r>
          </a:p>
          <a:p>
            <a:r>
              <a:rPr lang="en-GB" dirty="0" smtClean="0"/>
              <a:t>Also reference to the Organisation Cultural Competence  Self Assessment Tool GALYIC helped to develop with National CAMHS Support Service:</a:t>
            </a:r>
          </a:p>
          <a:p>
            <a:pPr>
              <a:buNone/>
            </a:pPr>
            <a:r>
              <a:rPr lang="en-GB" dirty="0" smtClean="0">
                <a:hlinkClick r:id="rId3"/>
              </a:rPr>
              <a:t>http://www.galyic.org.uk/support/professionals.html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it Happen</a:t>
            </a:r>
            <a:endParaRPr lang="en-GB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857364"/>
            <a:ext cx="678661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 &amp; </a:t>
            </a:r>
            <a:r>
              <a:rPr lang="en-GB" dirty="0" err="1" smtClean="0"/>
              <a:t>Wellbeing</a:t>
            </a:r>
            <a:r>
              <a:rPr lang="en-GB" dirty="0" smtClean="0"/>
              <a:t> Boards</a:t>
            </a:r>
            <a:endParaRPr lang="en-GB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928802"/>
            <a:ext cx="728667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232</TotalTime>
  <Words>485</Words>
  <Application>Microsoft Office PowerPoint</Application>
  <PresentationFormat>On-screen Show (4:3)</PresentationFormat>
  <Paragraphs>56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Module</vt:lpstr>
      <vt:lpstr>Suicide Prevention Strategy, 2011: LGBTs</vt:lpstr>
      <vt:lpstr>All Areas are Relevant to LGBTs</vt:lpstr>
      <vt:lpstr>Awareness of LGBT vulnerabilities</vt:lpstr>
      <vt:lpstr>LGBTs</vt:lpstr>
      <vt:lpstr>Youth Chances, Interim, 2012  (2,840, 16-25s): Self Harm</vt:lpstr>
      <vt:lpstr>LGF: 4,000 LGBs 2012:  substance misuse </vt:lpstr>
      <vt:lpstr>PACE:  Where to Turn?</vt:lpstr>
      <vt:lpstr>Making it Happen</vt:lpstr>
      <vt:lpstr>Health &amp; Wellbeing Boards</vt:lpstr>
      <vt:lpstr>Effective Partnerships</vt:lpstr>
      <vt:lpstr>Health and Wellbeing Boards</vt:lpstr>
      <vt:lpstr>Assessing local needs</vt:lpstr>
      <vt:lpstr>www.galyic.org.uk</vt:lpstr>
      <vt:lpstr>Slide 14</vt:lpstr>
      <vt:lpstr>How move forward?</vt:lpstr>
    </vt:vector>
  </TitlesOfParts>
  <Company>LMC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Suicide Prevention Strategy: LGBTs</dc:title>
  <dc:creator>Staff</dc:creator>
  <cp:lastModifiedBy>Staff</cp:lastModifiedBy>
  <cp:revision>37</cp:revision>
  <dcterms:created xsi:type="dcterms:W3CDTF">2012-09-29T09:22:54Z</dcterms:created>
  <dcterms:modified xsi:type="dcterms:W3CDTF">2012-10-17T07:26:30Z</dcterms:modified>
</cp:coreProperties>
</file>